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90"/>
  </p:notesMasterIdLst>
  <p:sldIdLst>
    <p:sldId id="256" r:id="rId2"/>
    <p:sldId id="257" r:id="rId3"/>
    <p:sldId id="261" r:id="rId4"/>
    <p:sldId id="262" r:id="rId5"/>
    <p:sldId id="263" r:id="rId6"/>
    <p:sldId id="269" r:id="rId7"/>
    <p:sldId id="264" r:id="rId8"/>
    <p:sldId id="265" r:id="rId9"/>
    <p:sldId id="272" r:id="rId10"/>
    <p:sldId id="266" r:id="rId11"/>
    <p:sldId id="268" r:id="rId12"/>
    <p:sldId id="271" r:id="rId13"/>
    <p:sldId id="273" r:id="rId14"/>
    <p:sldId id="270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6" r:id="rId24"/>
    <p:sldId id="283" r:id="rId25"/>
    <p:sldId id="284" r:id="rId26"/>
    <p:sldId id="285" r:id="rId27"/>
    <p:sldId id="287" r:id="rId28"/>
    <p:sldId id="290" r:id="rId29"/>
    <p:sldId id="288" r:id="rId30"/>
    <p:sldId id="289" r:id="rId31"/>
    <p:sldId id="291" r:id="rId32"/>
    <p:sldId id="292" r:id="rId33"/>
    <p:sldId id="293" r:id="rId34"/>
    <p:sldId id="294" r:id="rId35"/>
    <p:sldId id="298" r:id="rId36"/>
    <p:sldId id="299" r:id="rId37"/>
    <p:sldId id="304" r:id="rId38"/>
    <p:sldId id="301" r:id="rId39"/>
    <p:sldId id="302" r:id="rId40"/>
    <p:sldId id="303" r:id="rId41"/>
    <p:sldId id="295" r:id="rId42"/>
    <p:sldId id="297" r:id="rId43"/>
    <p:sldId id="305" r:id="rId44"/>
    <p:sldId id="306" r:id="rId45"/>
    <p:sldId id="310" r:id="rId46"/>
    <p:sldId id="308" r:id="rId47"/>
    <p:sldId id="311" r:id="rId48"/>
    <p:sldId id="309" r:id="rId49"/>
    <p:sldId id="312" r:id="rId50"/>
    <p:sldId id="313" r:id="rId51"/>
    <p:sldId id="315" r:id="rId52"/>
    <p:sldId id="314" r:id="rId53"/>
    <p:sldId id="317" r:id="rId54"/>
    <p:sldId id="318" r:id="rId55"/>
    <p:sldId id="321" r:id="rId56"/>
    <p:sldId id="319" r:id="rId57"/>
    <p:sldId id="320" r:id="rId58"/>
    <p:sldId id="322" r:id="rId59"/>
    <p:sldId id="324" r:id="rId60"/>
    <p:sldId id="323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9" r:id="rId72"/>
    <p:sldId id="336" r:id="rId73"/>
    <p:sldId id="337" r:id="rId74"/>
    <p:sldId id="338" r:id="rId75"/>
    <p:sldId id="340" r:id="rId76"/>
    <p:sldId id="342" r:id="rId77"/>
    <p:sldId id="341" r:id="rId78"/>
    <p:sldId id="343" r:id="rId79"/>
    <p:sldId id="344" r:id="rId80"/>
    <p:sldId id="345" r:id="rId81"/>
    <p:sldId id="348" r:id="rId82"/>
    <p:sldId id="346" r:id="rId83"/>
    <p:sldId id="349" r:id="rId84"/>
    <p:sldId id="347" r:id="rId85"/>
    <p:sldId id="350" r:id="rId86"/>
    <p:sldId id="351" r:id="rId87"/>
    <p:sldId id="353" r:id="rId88"/>
    <p:sldId id="354" r:id="rId8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1"/>
      <p:bold r:id="rId92"/>
      <p:italic r:id="rId93"/>
      <p:boldItalic r:id="rId94"/>
    </p:embeddedFont>
    <p:embeddedFont>
      <p:font typeface="IRANSansWeb" panose="02040503050201020203" pitchFamily="18" charset="-78"/>
      <p:regular r:id="rId95"/>
      <p:bold r:id="rId96"/>
    </p:embeddedFont>
    <p:embeddedFont>
      <p:font typeface="Lato" panose="020F0502020204030203" pitchFamily="34" charset="0"/>
      <p:regular r:id="rId97"/>
      <p:bold r:id="rId98"/>
      <p:italic r:id="rId99"/>
      <p:boldItalic r:id="rId100"/>
    </p:embeddedFont>
    <p:embeddedFont>
      <p:font typeface="Microsoft JhengHei UI" panose="020B0604030504040204" pitchFamily="34" charset="-120"/>
      <p:regular r:id="rId101"/>
      <p:bold r:id="rId102"/>
    </p:embeddedFont>
    <p:embeddedFont>
      <p:font typeface="Montserrat" panose="00000500000000000000" pitchFamily="2" charset="0"/>
      <p:regular r:id="rId103"/>
      <p:bold r:id="rId104"/>
      <p:italic r:id="rId105"/>
      <p:boldItalic r:id="rId10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3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104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0.fntdata"/><Relationship Id="rId105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7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5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2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6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1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98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71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7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5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4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0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1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9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3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2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82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56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277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587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042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32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564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00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784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190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755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654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325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937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177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312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776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7097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1664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42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4914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9253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105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764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1021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641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473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047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9570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8606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503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59347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7276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6571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141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69979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092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02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8783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10755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57467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8611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3998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9162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70255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54690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9202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592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2765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1507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8734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2844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1543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8356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1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46515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3637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2554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743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934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35010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79761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1784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315943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14881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377285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69674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41261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203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ebp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web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56571" y="17823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Cypress Tutorial</a:t>
            </a:r>
            <a:endParaRPr dirty="0"/>
          </a:p>
        </p:txBody>
      </p:sp>
      <p:sp>
        <p:nvSpPr>
          <p:cNvPr id="10" name="Google Shape;134;p13">
            <a:extLst>
              <a:ext uri="{FF2B5EF4-FFF2-40B4-BE49-F238E27FC236}">
                <a16:creationId xmlns:a16="http://schemas.microsoft.com/office/drawing/2014/main" id="{F05DAC1A-39FE-49A1-9061-02A7DEC85C50}"/>
              </a:ext>
            </a:extLst>
          </p:cNvPr>
          <p:cNvSpPr txBox="1">
            <a:spLocks/>
          </p:cNvSpPr>
          <p:nvPr/>
        </p:nvSpPr>
        <p:spPr>
          <a:xfrm>
            <a:off x="6126479" y="3937972"/>
            <a:ext cx="2926431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By: Mohammad Monfared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Ancestors: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902442" y="201838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6" y="140402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68166" y="321530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parentsUntil()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55145" y="399063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parentsUntil(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0E02079D-D26F-48F2-88F0-FEFCB9C5983B}"/>
              </a:ext>
            </a:extLst>
          </p:cNvPr>
          <p:cNvSpPr txBox="1">
            <a:spLocks/>
          </p:cNvSpPr>
          <p:nvPr/>
        </p:nvSpPr>
        <p:spPr>
          <a:xfrm>
            <a:off x="902442" y="257195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68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Descendant: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find(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5" y="144704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find()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7983" y="27770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within()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within(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 =&gt; {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&lt;code&gt;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} 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98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Index: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04877" y="172188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eq(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3EA242D1-B6A1-42F7-9089-66256DCCB198}"/>
              </a:ext>
            </a:extLst>
          </p:cNvPr>
          <p:cNvSpPr txBox="1">
            <a:spLocks/>
          </p:cNvSpPr>
          <p:nvPr/>
        </p:nvSpPr>
        <p:spPr>
          <a:xfrm>
            <a:off x="904878" y="25004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first()</a:t>
            </a:r>
            <a:endParaRPr lang="en-US" sz="2400" dirty="0"/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EDCC3718-3693-4A14-84BF-7C9CD689404B}"/>
              </a:ext>
            </a:extLst>
          </p:cNvPr>
          <p:cNvSpPr txBox="1">
            <a:spLocks/>
          </p:cNvSpPr>
          <p:nvPr/>
        </p:nvSpPr>
        <p:spPr>
          <a:xfrm>
            <a:off x="904878" y="327901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last()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19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Filter: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9621A27-0DAC-4792-AB0C-6F02DE2972B6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filter(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FEFFF845-18C5-42B8-BCA9-D1D4D355B268}"/>
              </a:ext>
            </a:extLst>
          </p:cNvPr>
          <p:cNvSpPr txBox="1">
            <a:spLocks/>
          </p:cNvSpPr>
          <p:nvPr/>
        </p:nvSpPr>
        <p:spPr>
          <a:xfrm>
            <a:off x="813103" y="290309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not(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Traversal: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.closest(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.next(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.nextAll(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.nextUntill(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620144" y="1506673"/>
            <a:ext cx="3556416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.prev(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.prevAll(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.prevUntill(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0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Mouse &amp; Keyboard Actions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0806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683442" y="2611289"/>
            <a:ext cx="508179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Basic 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446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TEXT{enter}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{shift}TEXT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(“{backspace}{home}{del}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Sequences: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865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clear()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}{backspace}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rgbClr val="FFFF00"/>
                </a:solidFill>
              </a:rPr>
              <a:t>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Clear Input: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99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43207" y="2192407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{delay: 100}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4586" y="146660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Delay: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69969C4A-E786-4839-951E-CA1D6B802624}"/>
              </a:ext>
            </a:extLst>
          </p:cNvPr>
          <p:cNvSpPr txBox="1">
            <a:spLocks/>
          </p:cNvSpPr>
          <p:nvPr/>
        </p:nvSpPr>
        <p:spPr>
          <a:xfrm>
            <a:off x="1110078" y="3840082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{repeat(4)}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1912197-B2F9-4C91-BAD5-CE874077D08B}"/>
              </a:ext>
            </a:extLst>
          </p:cNvPr>
          <p:cNvSpPr txBox="1">
            <a:spLocks/>
          </p:cNvSpPr>
          <p:nvPr/>
        </p:nvSpPr>
        <p:spPr>
          <a:xfrm>
            <a:off x="504586" y="312494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Repeat: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61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is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956441" y="1756736"/>
            <a:ext cx="732740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/>
              <a:t>Cypress is a testing framework based on JavaScript that can test anything runs on a web browser. </a:t>
            </a:r>
            <a:br>
              <a:rPr lang="en-US" sz="2800" dirty="0"/>
            </a:br>
            <a:r>
              <a:rPr lang="en-US" sz="2800" dirty="0"/>
              <a:t>We can use JavaScript or TypeScript in Cypress.  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Mouse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Double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Right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Hover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3656048" y="1533723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Long Press (Click and Hold)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Drag &amp; Drop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Drag &amp; Drop by offset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8-  </a:t>
            </a:r>
            <a:r>
              <a:rPr lang="en-US" sz="2400" b="1" dirty="0">
                <a:solidFill>
                  <a:srgbClr val="FFFF00"/>
                </a:solidFill>
              </a:rPr>
              <a:t>Scroll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1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Asynchronous | .then()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2101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686" y="202229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What is Promise?</a:t>
            </a:r>
          </a:p>
        </p:txBody>
      </p:sp>
    </p:spTree>
    <p:extLst>
      <p:ext uri="{BB962C8B-B14F-4D97-AF65-F5344CB8AC3E}">
        <p14:creationId xmlns:p14="http://schemas.microsoft.com/office/powerpoint/2010/main" val="423798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83034-AE32-4B23-9865-3D4F6B75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657" y="1464364"/>
            <a:ext cx="4839571" cy="3112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63795-7A1F-4607-AD36-87C2266E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1" y="1464364"/>
            <a:ext cx="4019143" cy="3014357"/>
          </a:xfrm>
          <a:prstGeom prst="rect">
            <a:avLst/>
          </a:prstGeom>
        </p:spPr>
      </p:pic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sp>
        <p:nvSpPr>
          <p:cNvPr id="16" name="Google Shape;141;p14">
            <a:extLst>
              <a:ext uri="{FF2B5EF4-FFF2-40B4-BE49-F238E27FC236}">
                <a16:creationId xmlns:a16="http://schemas.microsoft.com/office/drawing/2014/main" id="{07541F1A-7BA8-4184-B5E3-2571F1E4BDFE}"/>
              </a:ext>
            </a:extLst>
          </p:cNvPr>
          <p:cNvSpPr txBox="1">
            <a:spLocks/>
          </p:cNvSpPr>
          <p:nvPr/>
        </p:nvSpPr>
        <p:spPr>
          <a:xfrm>
            <a:off x="1756968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7" name="Google Shape;141;p14">
            <a:extLst>
              <a:ext uri="{FF2B5EF4-FFF2-40B4-BE49-F238E27FC236}">
                <a16:creationId xmlns:a16="http://schemas.microsoft.com/office/drawing/2014/main" id="{5D1CB14B-A143-44C1-99C8-321C5B785E1E}"/>
              </a:ext>
            </a:extLst>
          </p:cNvPr>
          <p:cNvSpPr txBox="1">
            <a:spLocks/>
          </p:cNvSpPr>
          <p:nvPr/>
        </p:nvSpPr>
        <p:spPr>
          <a:xfrm>
            <a:off x="6206385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Async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5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C6888-C80D-4EC2-8F80-ADA4A882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68" y="1458244"/>
            <a:ext cx="6347169" cy="3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.then()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03659" y="2555796"/>
            <a:ext cx="758645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{ </a:t>
            </a:r>
            <a:r>
              <a:rPr lang="en-US" sz="2800" dirty="0">
                <a:solidFill>
                  <a:schemeClr val="bg1"/>
                </a:solidFill>
              </a:rPr>
              <a:t>code block </a:t>
            </a:r>
            <a:r>
              <a:rPr lang="en-US" sz="2800" dirty="0">
                <a:solidFill>
                  <a:srgbClr val="00B0F0"/>
                </a:solidFill>
              </a:rPr>
              <a:t>}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1273" y="162581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9A6B53DA-4E0E-4EFF-825A-E125FCFE8C37}"/>
              </a:ext>
            </a:extLst>
          </p:cNvPr>
          <p:cNvSpPr txBox="1">
            <a:spLocks/>
          </p:cNvSpPr>
          <p:nvPr/>
        </p:nvSpPr>
        <p:spPr>
          <a:xfrm>
            <a:off x="1103660" y="3256362"/>
            <a:ext cx="7530131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</a:t>
            </a:r>
            <a:r>
              <a:rPr lang="en-US" sz="2800" dirty="0">
                <a:solidFill>
                  <a:schemeClr val="bg1"/>
                </a:solidFill>
              </a:rPr>
              <a:t>function()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863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 of .then():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Handle JS Promises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Extract Values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Debugging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Aliases ( </a:t>
            </a:r>
            <a:r>
              <a:rPr lang="en-US" sz="2400" b="1" dirty="0">
                <a:solidFill>
                  <a:schemeClr val="bg1"/>
                </a:solidFill>
              </a:rPr>
              <a:t>.as()</a:t>
            </a:r>
            <a:r>
              <a:rPr lang="en-US" sz="2400" b="1" dirty="0">
                <a:solidFill>
                  <a:srgbClr val="FFFF00"/>
                </a:solidFill>
              </a:rPr>
              <a:t> 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646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03913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Checkbox / Radio Button / Switch / Dropdown / Chips </a:t>
            </a:r>
          </a:p>
        </p:txBody>
      </p:sp>
    </p:spTree>
    <p:extLst>
      <p:ext uri="{BB962C8B-B14F-4D97-AF65-F5344CB8AC3E}">
        <p14:creationId xmlns:p14="http://schemas.microsoft.com/office/powerpoint/2010/main" val="168896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2146851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check()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33329BF-6C08-145C-21FD-30B7B8B6EB1C}"/>
              </a:ext>
            </a:extLst>
          </p:cNvPr>
          <p:cNvSpPr txBox="1">
            <a:spLocks/>
          </p:cNvSpPr>
          <p:nvPr/>
        </p:nvSpPr>
        <p:spPr>
          <a:xfrm>
            <a:off x="1125090" y="3049439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 </a:t>
            </a:r>
            <a:r>
              <a:rPr lang="en-US" sz="3200" dirty="0">
                <a:solidFill>
                  <a:srgbClr val="00B0F0"/>
                </a:solidFill>
              </a:rPr>
              <a:t>[‘val1’, ‘val2’] </a:t>
            </a:r>
            <a:r>
              <a:rPr lang="en-US" sz="32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330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1828037"/>
            <a:ext cx="7929458" cy="309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  <a:endParaRPr lang="fa-IR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Why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709681"/>
            <a:ext cx="8945387" cy="401539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Open Source and Free with big community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Faster than Selenium – Interact with browser session directly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Can be used by QAs and Developers (Unit/Integration/E2E tests)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Time Travel – Getting Snap shot of all actions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Debuggability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Automatic wait for assertions</a:t>
            </a:r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Intercept / Spy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Real time reloads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Cypress dashboard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Screenshots and Video Records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Robust documentation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/>
          </a:p>
          <a:p>
            <a:pPr marL="0" indent="0"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696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Drop Down / Chips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52265" y="207871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‘option value’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Native HTML select Tag: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3581451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Other types / Chips: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952263" y="3990889"/>
            <a:ext cx="7586453" cy="110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(#option).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985395" y="2566462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‘Text’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952264" y="3033256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50"/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691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Alert / Dialog (Popup) / Snackbar (Toast Message)/ Tooltip</a:t>
            </a:r>
          </a:p>
        </p:txBody>
      </p:sp>
    </p:spTree>
    <p:extLst>
      <p:ext uri="{BB962C8B-B14F-4D97-AF65-F5344CB8AC3E}">
        <p14:creationId xmlns:p14="http://schemas.microsoft.com/office/powerpoint/2010/main" val="110868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Interact With Elements 2: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4293497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Alert - Alert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Alert – Confirm (Accept)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Alert – Confirm (Dismiss)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Alert – Prompt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35491" y="1573480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Dialog (Popup)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Snackbar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Tooltip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534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Multiple Elements (Array)/ Web table / each() / wrap()</a:t>
            </a:r>
          </a:p>
        </p:txBody>
      </p:sp>
    </p:spTree>
    <p:extLst>
      <p:ext uri="{BB962C8B-B14F-4D97-AF65-F5344CB8AC3E}">
        <p14:creationId xmlns:p14="http://schemas.microsoft.com/office/powerpoint/2010/main" val="118965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S08: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Hooks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describe() / context() / it() / specify()</a:t>
            </a:r>
          </a:p>
        </p:txBody>
      </p:sp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44F63E64-D741-D251-E26E-38096D04961E}"/>
              </a:ext>
            </a:extLst>
          </p:cNvPr>
          <p:cNvSpPr txBox="1">
            <a:spLocks/>
          </p:cNvSpPr>
          <p:nvPr/>
        </p:nvSpPr>
        <p:spPr>
          <a:xfrm>
            <a:off x="3202151" y="2955228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before() / after() / </a:t>
            </a:r>
            <a:r>
              <a:rPr lang="en-US" sz="1600" dirty="0" err="1"/>
              <a:t>beforeEach</a:t>
            </a:r>
            <a:r>
              <a:rPr lang="en-US" sz="1600" dirty="0"/>
              <a:t>() / </a:t>
            </a:r>
            <a:r>
              <a:rPr lang="en-US" sz="1600" dirty="0" err="1"/>
              <a:t>afterEach</a:t>
            </a:r>
            <a:r>
              <a:rPr lang="en-US" sz="1600" dirty="0"/>
              <a:t>()</a:t>
            </a:r>
          </a:p>
        </p:txBody>
      </p:sp>
      <p:sp>
        <p:nvSpPr>
          <p:cNvPr id="5" name="Google Shape;134;p13">
            <a:extLst>
              <a:ext uri="{FF2B5EF4-FFF2-40B4-BE49-F238E27FC236}">
                <a16:creationId xmlns:a16="http://schemas.microsoft.com/office/drawing/2014/main" id="{CB271A83-202C-7331-267D-FCF0E6499CDE}"/>
              </a:ext>
            </a:extLst>
          </p:cNvPr>
          <p:cNvSpPr txBox="1">
            <a:spLocks/>
          </p:cNvSpPr>
          <p:nvPr/>
        </p:nvSpPr>
        <p:spPr>
          <a:xfrm>
            <a:off x="3202150" y="338674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skip / only</a:t>
            </a:r>
          </a:p>
        </p:txBody>
      </p:sp>
    </p:spTree>
    <p:extLst>
      <p:ext uri="{BB962C8B-B14F-4D97-AF65-F5344CB8AC3E}">
        <p14:creationId xmlns:p14="http://schemas.microsoft.com/office/powerpoint/2010/main" val="1281941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Cypress Version 10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New features / Changes / Migrate</a:t>
            </a:r>
          </a:p>
        </p:txBody>
      </p:sp>
    </p:spTree>
    <p:extLst>
      <p:ext uri="{BB962C8B-B14F-4D97-AF65-F5344CB8AC3E}">
        <p14:creationId xmlns:p14="http://schemas.microsoft.com/office/powerpoint/2010/main" val="2128201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244663"/>
            <a:ext cx="7624311" cy="9141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New Feature: </a:t>
            </a:r>
            <a:r>
              <a:rPr lang="en-US" sz="3600" b="1" dirty="0"/>
              <a:t>Component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0" y="1070360"/>
            <a:ext cx="4226444" cy="3944155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2247310-06E7-9772-6276-D605CF1D0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557154"/>
              </p:ext>
            </p:extLst>
          </p:nvPr>
        </p:nvGraphicFramePr>
        <p:xfrm>
          <a:off x="4699070" y="1915400"/>
          <a:ext cx="3977790" cy="1561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054280" imgH="3162240" progId="Paint.Picture">
                  <p:embed/>
                </p:oleObj>
              </mc:Choice>
              <mc:Fallback>
                <p:oleObj name="Bitmap Image" r:id="rId4" imgW="8054280" imgH="3162240" progId="Paint.Pictur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2247310-06E7-9772-6276-D605CF1D0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70" y="1915400"/>
                        <a:ext cx="3977790" cy="1561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3470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Cypress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0" y="1321102"/>
            <a:ext cx="3904681" cy="364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E6FFD-AE73-EDED-BD38-DD11FE2C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1102"/>
            <a:ext cx="3919947" cy="36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(Overview)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D78D1-B15A-E50D-D39E-46A7ED50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57" y="1580322"/>
            <a:ext cx="5115809" cy="2741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D9DC9-950D-F6CF-4B40-A7540393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2" y="1833879"/>
            <a:ext cx="3461986" cy="2367170"/>
          </a:xfrm>
          <a:prstGeom prst="rect">
            <a:avLst/>
          </a:prstGeom>
        </p:spPr>
      </p:pic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F1CC3745-CAB0-1F31-79C1-731A3BDD9DEB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B7D349B6-F473-EE83-B6B1-6AD36C636E67}"/>
              </a:ext>
            </a:extLst>
          </p:cNvPr>
          <p:cNvSpPr txBox="1">
            <a:spLocks/>
          </p:cNvSpPr>
          <p:nvPr/>
        </p:nvSpPr>
        <p:spPr>
          <a:xfrm>
            <a:off x="6346761" y="4347596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317972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(Logger)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DF630-3E96-6F3F-18B7-5114B151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339" y="1694423"/>
            <a:ext cx="4758440" cy="2499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5F895-4DEA-535D-BF6E-C4E6E4A9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" y="1769165"/>
            <a:ext cx="3715976" cy="2463248"/>
          </a:xfrm>
          <a:prstGeom prst="rect">
            <a:avLst/>
          </a:prstGeom>
        </p:spPr>
      </p:pic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F7EB1C7B-78AB-8933-4C09-CF6E2658262D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5B6B0E1B-E80E-B48E-E263-46F88311061F}"/>
              </a:ext>
            </a:extLst>
          </p:cNvPr>
          <p:cNvSpPr txBox="1">
            <a:spLocks/>
          </p:cNvSpPr>
          <p:nvPr/>
        </p:nvSpPr>
        <p:spPr>
          <a:xfrm>
            <a:off x="5972387" y="4344283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78724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Limits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580055"/>
            <a:ext cx="8945387" cy="414501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XPath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Safari / (Supported Browsers: Chrome, Firefox, Edge, Electron 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IDE Debug is not supported. Pause and debug on checkpoints is not possible 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keep user Auth state and Login Info by default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Async/Await approach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Problem with CI/CD integration on third-party hosted agents.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You have to add a lot of dependencies and plugins to support all your test scenarios.</a:t>
            </a: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87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Files/Folders structure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002C58-9090-8431-CAE1-75C8CB4B8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901697"/>
              </p:ext>
            </p:extLst>
          </p:nvPr>
        </p:nvGraphicFramePr>
        <p:xfrm>
          <a:off x="717691" y="1052049"/>
          <a:ext cx="7276683" cy="384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184560" imgH="6423840" progId="">
                  <p:embed/>
                </p:oleObj>
              </mc:Choice>
              <mc:Fallback>
                <p:oleObj r:id="rId3" imgW="12184560" imgH="64238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002C58-9090-8431-CAE1-75C8CB4B8C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691" y="1052049"/>
                        <a:ext cx="7276683" cy="384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1369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Aliases ( .as() 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31419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73364" y="1608332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Reuse DOM elements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Sharing Variables / Fixtures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Intercept()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Request()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046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S11: </a:t>
            </a:r>
            <a:br>
              <a:rPr lang="en-US" sz="2400" dirty="0"/>
            </a:br>
            <a:br>
              <a:rPr lang="en-US" sz="3400" dirty="0"/>
            </a:br>
            <a:r>
              <a:rPr lang="en-US" sz="3100" dirty="0"/>
              <a:t>Functions | Custom Commands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692102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Define Functions + 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7E0DB-2EDB-C9FC-1933-203C3F2E2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31" y="1440081"/>
            <a:ext cx="2523212" cy="32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0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Custom Commands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DEE9C-F7D3-F909-1CDF-F0E0C36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65" y="1300843"/>
            <a:ext cx="6095921" cy="36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40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 Declaration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27B5B-6AA5-1F83-3296-AC8879BB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34" y="1597673"/>
            <a:ext cx="6572820" cy="28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10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Multiple Commands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A64AE-42FC-B82E-F4D1-D097C763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07" y="1820312"/>
            <a:ext cx="7365368" cy="28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2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6F0ED-D682-0F8D-81D1-186E5575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74" y="1370719"/>
            <a:ext cx="4716436" cy="35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81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its()  ,  invoke()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83919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Commands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B7D51-2C67-409E-B6CB-8CB29413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99" y="1431163"/>
            <a:ext cx="3333168" cy="344563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9413C-83F9-441E-BC48-CBEA5C79E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062" y="1958428"/>
            <a:ext cx="4209338" cy="2520322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Project Initialize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15C9A4-B449-4D86-9D34-F13EDFD36C8B}"/>
              </a:ext>
            </a:extLst>
          </p:cNvPr>
          <p:cNvSpPr txBox="1">
            <a:spLocks/>
          </p:cNvSpPr>
          <p:nvPr/>
        </p:nvSpPr>
        <p:spPr>
          <a:xfrm>
            <a:off x="4127062" y="2339695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Install Cypress in project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3445B3-0B43-43E8-AA12-85D5F6AA5B68}"/>
              </a:ext>
            </a:extLst>
          </p:cNvPr>
          <p:cNvSpPr txBox="1">
            <a:spLocks/>
          </p:cNvSpPr>
          <p:nvPr/>
        </p:nvSpPr>
        <p:spPr>
          <a:xfrm>
            <a:off x="4127062" y="2761861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Check version of installed Cypress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F26A49C-78E9-41EE-82A6-44295735584A}"/>
              </a:ext>
            </a:extLst>
          </p:cNvPr>
          <p:cNvSpPr txBox="1">
            <a:spLocks/>
          </p:cNvSpPr>
          <p:nvPr/>
        </p:nvSpPr>
        <p:spPr>
          <a:xfrm>
            <a:off x="4127062" y="3218589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Open Cypress GUI (and Initialize on first time)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0AEE5B1-0B2A-4E3E-96B1-32AC3DA1ACA6}"/>
              </a:ext>
            </a:extLst>
          </p:cNvPr>
          <p:cNvSpPr txBox="1">
            <a:spLocks/>
          </p:cNvSpPr>
          <p:nvPr/>
        </p:nvSpPr>
        <p:spPr>
          <a:xfrm>
            <a:off x="4127061" y="3675317"/>
            <a:ext cx="4694621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(headless by default)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D6B7A68-3455-4A5E-A611-2284E017386F}"/>
              </a:ext>
            </a:extLst>
          </p:cNvPr>
          <p:cNvSpPr txBox="1">
            <a:spLocks/>
          </p:cNvSpPr>
          <p:nvPr/>
        </p:nvSpPr>
        <p:spPr>
          <a:xfrm>
            <a:off x="4127062" y="4056584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with showing browser</a:t>
            </a:r>
          </a:p>
        </p:txBody>
      </p:sp>
    </p:spTree>
    <p:extLst>
      <p:ext uri="{BB962C8B-B14F-4D97-AF65-F5344CB8AC3E}">
        <p14:creationId xmlns:p14="http://schemas.microsoft.com/office/powerpoint/2010/main" val="358433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S14, S15: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Assertions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466827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Bundled libraries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60113" y="1662386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 err="1">
                <a:solidFill>
                  <a:srgbClr val="FFFF00"/>
                </a:solidFill>
              </a:rPr>
              <a:t>ChaiJS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Chai-jQuery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 err="1">
                <a:solidFill>
                  <a:srgbClr val="FFFF00"/>
                </a:solidFill>
              </a:rPr>
              <a:t>SinonChai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8142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Assertion categories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Implicit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280589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Explicit: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1021838" y="3349619"/>
            <a:ext cx="7779026" cy="174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chemeClr val="bg1"/>
                </a:solidFill>
              </a:rPr>
              <a:t>then((</a:t>
            </a:r>
            <a:r>
              <a:rPr lang="en-US" sz="2400" dirty="0">
                <a:solidFill>
                  <a:srgbClr val="00B050"/>
                </a:solidFill>
              </a:rPr>
              <a:t>$el </a:t>
            </a:r>
            <a:r>
              <a:rPr lang="en-US" sz="2400" dirty="0">
                <a:solidFill>
                  <a:schemeClr val="bg1"/>
                </a:solidFill>
              </a:rPr>
              <a:t>)=&gt; {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expect(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>
                <a:solidFill>
                  <a:srgbClr val="FFFF00"/>
                </a:solidFill>
              </a:rPr>
              <a:t>).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assert.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  <a:r>
              <a:rPr lang="en-US" sz="2400" dirty="0">
                <a:solidFill>
                  <a:srgbClr val="FFFF00"/>
                </a:solidFill>
              </a:rPr>
              <a:t>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 err="1">
                <a:solidFill>
                  <a:srgbClr val="FFFF00"/>
                </a:solidFill>
              </a:rPr>
              <a:t>,</a:t>
            </a:r>
            <a:r>
              <a:rPr lang="en-US" sz="2400" dirty="0" err="1">
                <a:solidFill>
                  <a:schemeClr val="bg1"/>
                </a:solidFill>
              </a:rPr>
              <a:t>expected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})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1025151" y="2001477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should(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1021838" y="240368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>
                <a:solidFill>
                  <a:srgbClr val="FFFF00"/>
                </a:solidFill>
              </a:rPr>
              <a:t>                                   .and(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0702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Types of assertions: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Attributes (class, value, link, etc.)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check invalid input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Text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State (selected | unselected 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Radio button | Switch | Checkbox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71935" y="3251928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200" b="1" dirty="0">
                <a:solidFill>
                  <a:schemeClr val="bg1"/>
                </a:solidFill>
              </a:rPr>
              <a:t>// Timeout option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2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172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State (enabled | disabled)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Existence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Visibility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8244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 err="1"/>
              <a:t>iFrame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6673313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API Testing with Cypress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044164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64998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API: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8960D-38AB-D439-04A1-0825F7149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518" y="1467573"/>
            <a:ext cx="4808393" cy="34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31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API Test Automation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60113" y="1662386"/>
            <a:ext cx="5920351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</a:t>
            </a:r>
            <a:r>
              <a:rPr lang="en-US" sz="2400" b="1" dirty="0">
                <a:solidFill>
                  <a:srgbClr val="FFFF00"/>
                </a:solidFill>
              </a:rPr>
              <a:t>Verifications | 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</a:t>
            </a:r>
            <a:r>
              <a:rPr lang="en-US" sz="2400" b="1" dirty="0">
                <a:solidFill>
                  <a:srgbClr val="FFFF00"/>
                </a:solidFill>
              </a:rPr>
              <a:t>API Chaining (Scenarios)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Helper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9535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07635" y="976701"/>
            <a:ext cx="6036365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S18: </a:t>
            </a:r>
            <a:br>
              <a:rPr lang="en-US" sz="2800" dirty="0"/>
            </a:br>
            <a:br>
              <a:rPr lang="en-US" sz="2400" dirty="0"/>
            </a:br>
            <a:r>
              <a:rPr lang="en-US" sz="2400" dirty="0"/>
              <a:t>Handle cookies and storages</a:t>
            </a:r>
            <a:br>
              <a:rPr lang="en-US" sz="2400" dirty="0"/>
            </a:br>
            <a:r>
              <a:rPr lang="en-US" sz="2400" dirty="0"/>
              <a:t>Keep user logged in</a:t>
            </a:r>
            <a:br>
              <a:rPr lang="en-US" sz="2400" dirty="0"/>
            </a:br>
            <a:r>
              <a:rPr lang="en-US" sz="2400" dirty="0" err="1"/>
              <a:t>cy.session</a:t>
            </a:r>
            <a:r>
              <a:rPr lang="en-US" sz="2400" dirty="0"/>
              <a:t>()</a:t>
            </a:r>
            <a:br>
              <a:rPr lang="en-US" sz="2400" dirty="0"/>
            </a:br>
            <a:r>
              <a:rPr lang="en-US" sz="2400" dirty="0"/>
              <a:t>Login/Logout programmatically (API)</a:t>
            </a:r>
            <a:br>
              <a:rPr lang="en-US" sz="2400" dirty="0"/>
            </a:br>
            <a:r>
              <a:rPr lang="en-US" sz="2400" dirty="0"/>
              <a:t>Multi session testing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15121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Spy / Stub / Intercept / Mock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490514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Locate Elements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9994930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090755" y="661502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Spy vs Stub: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A1343-B624-6F69-7263-D877825F3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93" y="1974120"/>
            <a:ext cx="3850761" cy="1534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085FB8-DD76-C2F2-4E01-6DE4495F7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139" y="1974120"/>
            <a:ext cx="3850762" cy="153435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AF5A24-34D5-B845-CA82-ABF4B980BE8D}"/>
              </a:ext>
            </a:extLst>
          </p:cNvPr>
          <p:cNvCxnSpPr/>
          <p:nvPr/>
        </p:nvCxnSpPr>
        <p:spPr>
          <a:xfrm>
            <a:off x="4422913" y="1431235"/>
            <a:ext cx="0" cy="298173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010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 err="1"/>
              <a:t>DataDriven</a:t>
            </a:r>
            <a:r>
              <a:rPr lang="en-US" sz="3400" dirty="0"/>
              <a:t> 1 - Fixtures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75411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S21: </a:t>
            </a:r>
            <a:br>
              <a:rPr lang="en-US" sz="2400" dirty="0"/>
            </a:br>
            <a:br>
              <a:rPr lang="en-US" sz="3400" dirty="0"/>
            </a:br>
            <a:r>
              <a:rPr lang="en-US" sz="3100" dirty="0" err="1"/>
              <a:t>DataDriven</a:t>
            </a:r>
            <a:r>
              <a:rPr lang="en-US" sz="3100" dirty="0"/>
              <a:t> 2 – Work with Files</a:t>
            </a:r>
            <a:br>
              <a:rPr lang="en-US" sz="3100" dirty="0"/>
            </a:b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3810160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DDT2 – Work with Files: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Read File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Write File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Play MP3 Audio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Read Excel file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Read/Write JSON file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26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Download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7-  </a:t>
            </a:r>
            <a:r>
              <a:rPr lang="en-US" sz="2000" b="1" dirty="0">
                <a:solidFill>
                  <a:srgbClr val="FFFF00"/>
                </a:solidFill>
              </a:rPr>
              <a:t>Upload (Single/Multiple)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8-  </a:t>
            </a:r>
            <a:r>
              <a:rPr lang="en-US" sz="2000" b="1" dirty="0">
                <a:solidFill>
                  <a:srgbClr val="FFFF00"/>
                </a:solidFill>
              </a:rPr>
              <a:t>Delete File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9-  </a:t>
            </a:r>
            <a:r>
              <a:rPr lang="en-US" sz="2000" b="1" dirty="0">
                <a:solidFill>
                  <a:srgbClr val="FFFF00"/>
                </a:solidFill>
              </a:rPr>
              <a:t>Delete Folder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21792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Waits in Cypress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317830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Waits in Cypress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Explicit and Implicit waits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 err="1">
                <a:solidFill>
                  <a:srgbClr val="FFFF00"/>
                </a:solidFill>
              </a:rPr>
              <a:t>defaultCommandTimeout</a:t>
            </a: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Wait for presence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Wait for visibility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Wait for existence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26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Wait for being enable/disable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7-  </a:t>
            </a:r>
            <a:r>
              <a:rPr lang="en-US" sz="2000" b="1" dirty="0">
                <a:solidFill>
                  <a:srgbClr val="FFFF00"/>
                </a:solidFill>
              </a:rPr>
              <a:t>Wait for page title change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8-  </a:t>
            </a:r>
            <a:r>
              <a:rPr lang="en-US" sz="2000" b="1" dirty="0">
                <a:solidFill>
                  <a:srgbClr val="FFFF00"/>
                </a:solidFill>
              </a:rPr>
              <a:t>Wait for change attributes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9-  </a:t>
            </a:r>
            <a:r>
              <a:rPr lang="en-US" sz="2000" b="1" dirty="0">
                <a:solidFill>
                  <a:srgbClr val="FFFF00"/>
                </a:solidFill>
              </a:rPr>
              <a:t>Wait for page to be loaded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10-  </a:t>
            </a:r>
            <a:r>
              <a:rPr lang="en-US" sz="2000" b="1" dirty="0">
                <a:solidFill>
                  <a:srgbClr val="FFFF00"/>
                </a:solidFill>
              </a:rPr>
              <a:t>Wait for Request to be called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32123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Debugging / Logging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5360482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Page Object Model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5598354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What is POM?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1B6B6-4383-7671-36A8-F7395F5B4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161" y="1480111"/>
            <a:ext cx="5023678" cy="31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585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Why use POM?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Isolation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Readability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Reusability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Changing / Maintenance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Code length / DRY code</a:t>
            </a:r>
          </a:p>
        </p:txBody>
      </p:sp>
    </p:spTree>
    <p:extLst>
      <p:ext uri="{BB962C8B-B14F-4D97-AF65-F5344CB8AC3E}">
        <p14:creationId xmlns:p14="http://schemas.microsoft.com/office/powerpoint/2010/main" val="3995097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S02 – Basic Syntax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694800" y="1717200"/>
            <a:ext cx="6973200" cy="13572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CSS SELECTOR</a:t>
            </a:r>
            <a:r>
              <a:rPr lang="en-US" sz="3200" dirty="0"/>
              <a:t>)   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// Element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CDE7C91B-CF2F-4043-8C02-F62D1F849C07}"/>
              </a:ext>
            </a:extLst>
          </p:cNvPr>
          <p:cNvSpPr txBox="1">
            <a:spLocks/>
          </p:cNvSpPr>
          <p:nvPr/>
        </p:nvSpPr>
        <p:spPr>
          <a:xfrm>
            <a:off x="694800" y="2824307"/>
            <a:ext cx="5322143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(selector,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3200" dirty="0"/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E838BF55-9DA9-47DD-8593-1DD10D7449E7}"/>
              </a:ext>
            </a:extLst>
          </p:cNvPr>
          <p:cNvSpPr txBox="1">
            <a:spLocks/>
          </p:cNvSpPr>
          <p:nvPr/>
        </p:nvSpPr>
        <p:spPr>
          <a:xfrm>
            <a:off x="694800" y="3984617"/>
            <a:ext cx="75672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r>
              <a:rPr lang="en-US" sz="3200" dirty="0">
                <a:solidFill>
                  <a:srgbClr val="FFFF00"/>
                </a:solidFill>
              </a:rPr>
              <a:t>.contains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70683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Cucumber (BDD)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0644187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Feature Request / Requirement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7195724" cy="120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Client / Manager:  (Request)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Please add signup and login with mobile number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C32C1-65A6-91B1-1172-5C3222618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659" y="2665385"/>
            <a:ext cx="4484204" cy="2091372"/>
          </a:xfrm>
          <a:prstGeom prst="rect">
            <a:avLst/>
          </a:prstGeom>
        </p:spPr>
      </p:pic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97731DDB-4235-3DB8-B293-66C8CDC6BFF1}"/>
              </a:ext>
            </a:extLst>
          </p:cNvPr>
          <p:cNvSpPr txBox="1">
            <a:spLocks/>
          </p:cNvSpPr>
          <p:nvPr/>
        </p:nvSpPr>
        <p:spPr>
          <a:xfrm>
            <a:off x="338137" y="2858328"/>
            <a:ext cx="7195724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Product owner: (Requirement)</a:t>
            </a: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8512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Tech Lead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93B590-496A-B530-89B4-AFC43B33B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79" y="1267823"/>
            <a:ext cx="1956903" cy="2937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74D858-6039-A133-B4A1-18032C9AECD6}"/>
              </a:ext>
            </a:extLst>
          </p:cNvPr>
          <p:cNvSpPr txBox="1"/>
          <p:nvPr/>
        </p:nvSpPr>
        <p:spPr>
          <a:xfrm>
            <a:off x="980528" y="4547181"/>
            <a:ext cx="2772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b="1" dirty="0">
                <a:solidFill>
                  <a:srgbClr val="FFFF00"/>
                </a:solidFill>
              </a:rPr>
              <a:t>SMS Provider API Document</a:t>
            </a:r>
            <a:r>
              <a:rPr lang="en-US" sz="1400" b="1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FFF5E-9B45-1CD5-7A8B-28EB5B5BD4A9}"/>
              </a:ext>
            </a:extLst>
          </p:cNvPr>
          <p:cNvSpPr txBox="1"/>
          <p:nvPr/>
        </p:nvSpPr>
        <p:spPr>
          <a:xfrm>
            <a:off x="4423161" y="4547181"/>
            <a:ext cx="46581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FFFF00"/>
                </a:solidFill>
              </a:rPr>
              <a:t>Solution design based on current framework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51FDDE5-2B05-5E0E-0F3E-2DF55E3D3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973" y="1267823"/>
            <a:ext cx="4323831" cy="310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364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Design and components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1DC8C-7A3D-98E7-94EB-44022C3F4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617" y="1222246"/>
            <a:ext cx="2978426" cy="363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41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Backend / API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3E2CF4-1743-D4FC-5F97-F0C5EA16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28" y="1281006"/>
            <a:ext cx="2796216" cy="3382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6D6581-7F43-2AB0-5FB6-BCA341835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057" y="1300843"/>
            <a:ext cx="2928581" cy="338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673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D0965-E363-BEA6-CAD2-8332CDB10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821" y="1212354"/>
            <a:ext cx="3685641" cy="36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478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QA / Bug Report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496733"/>
            <a:ext cx="7195724" cy="156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Test Case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IRANSansWeb" panose="02040503050201020203" pitchFamily="18" charset="-78"/>
                <a:ea typeface="Calibri" panose="020F0502020204030204" pitchFamily="34" charset="0"/>
                <a:cs typeface="Arial" panose="020B0604020202020204" pitchFamily="34" charset="0"/>
              </a:rPr>
              <a:t>Step1: Enter mobile phone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IRANSansWeb" panose="02040503050201020203" pitchFamily="18" charset="-78"/>
                <a:ea typeface="Calibri" panose="020F0502020204030204" pitchFamily="34" charset="0"/>
                <a:cs typeface="Arial" panose="020B0604020202020204" pitchFamily="34" charset="0"/>
              </a:rPr>
              <a:t>Step2: Enter OTP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IRANSansWeb" panose="02040503050201020203" pitchFamily="18" charset="-78"/>
                <a:ea typeface="Calibri" panose="020F0502020204030204" pitchFamily="34" charset="0"/>
                <a:cs typeface="Arial" panose="020B0604020202020204" pitchFamily="34" charset="0"/>
              </a:rPr>
              <a:t>Step3: Check user is logged in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97731DDB-4235-3DB8-B293-66C8CDC6BFF1}"/>
              </a:ext>
            </a:extLst>
          </p:cNvPr>
          <p:cNvSpPr txBox="1">
            <a:spLocks/>
          </p:cNvSpPr>
          <p:nvPr/>
        </p:nvSpPr>
        <p:spPr>
          <a:xfrm>
            <a:off x="338137" y="2498035"/>
            <a:ext cx="8236020" cy="261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endParaRPr lang="en-US" sz="1700" dirty="0">
              <a:solidFill>
                <a:schemeClr val="bg1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700" b="1" dirty="0">
                <a:solidFill>
                  <a:srgbClr val="FFFF00"/>
                </a:solidFill>
              </a:rPr>
              <a:t>Bug Report: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kern="100" dirty="0">
                <a:effectLst/>
                <a:latin typeface="IRANSansWeb" panose="02040503050201020203" pitchFamily="18" charset="-78"/>
                <a:ea typeface="Calibri" panose="020F0502020204030204" pitchFamily="34" charset="0"/>
                <a:cs typeface="Arial" panose="020B0604020202020204" pitchFamily="34" charset="0"/>
              </a:rPr>
              <a:t>Reproduce: Try signup with mobile number including code country with + like &lt;+98xxxxxxx&gt;</a:t>
            </a:r>
            <a:endParaRPr lang="en-US" sz="1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kern="100" dirty="0">
                <a:effectLst/>
                <a:latin typeface="IRANSansWeb" panose="02040503050201020203" pitchFamily="18" charset="-78"/>
                <a:ea typeface="Calibri" panose="020F0502020204030204" pitchFamily="34" charset="0"/>
                <a:cs typeface="Arial" panose="020B0604020202020204" pitchFamily="34" charset="0"/>
              </a:rPr>
              <a:t>Expected: OTP should be received for signup</a:t>
            </a:r>
            <a:endParaRPr lang="en-US" sz="1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kern="100" dirty="0">
                <a:effectLst/>
                <a:latin typeface="IRANSansWeb" panose="02040503050201020203" pitchFamily="18" charset="-78"/>
                <a:ea typeface="Calibri" panose="020F0502020204030204" pitchFamily="34" charset="0"/>
                <a:cs typeface="Arial" panose="020B0604020202020204" pitchFamily="34" charset="0"/>
              </a:rPr>
              <a:t>Actual: OTP doesn’t received for mobile with country code with + </a:t>
            </a:r>
            <a:endParaRPr lang="en-US" sz="1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3626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4D584C-CB9A-968F-E58B-8D7FEFECC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329" y="1578615"/>
            <a:ext cx="5685183" cy="250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428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Gherkin Syntax (cucumber)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8E03F-4448-3B97-E026-9BE2BCF6A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580" y="1394383"/>
            <a:ext cx="6060840" cy="336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392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Bug report with Gherkin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19153-23A1-3C72-C6F0-371E5A830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026" y="1550146"/>
            <a:ext cx="3962084" cy="222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2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37624" y="192124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99695" y="14022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children()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9696" y="322225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9EFFF044-6D51-4742-BC04-BFE7D7C9A005}"/>
              </a:ext>
            </a:extLst>
          </p:cNvPr>
          <p:cNvSpPr txBox="1">
            <a:spLocks/>
          </p:cNvSpPr>
          <p:nvPr/>
        </p:nvSpPr>
        <p:spPr>
          <a:xfrm>
            <a:off x="872660" y="386097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249302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7C42C801-B5CC-4AB8-8608-CBFCF6EC6902}"/>
              </a:ext>
            </a:extLst>
          </p:cNvPr>
          <p:cNvSpPr txBox="1">
            <a:spLocks/>
          </p:cNvSpPr>
          <p:nvPr/>
        </p:nvSpPr>
        <p:spPr>
          <a:xfrm>
            <a:off x="872657" y="43339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43095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Benefits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Shared language between teams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Understandable layer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Bug report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Test case design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Clear RTM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26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Automation approach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7-  </a:t>
            </a:r>
            <a:r>
              <a:rPr lang="en-US" sz="2100" b="1" dirty="0">
                <a:solidFill>
                  <a:srgbClr val="FFFF00"/>
                </a:solidFill>
              </a:rPr>
              <a:t>Accurate automation coverage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8-  </a:t>
            </a:r>
            <a:r>
              <a:rPr lang="en-US" sz="2000" b="1" dirty="0">
                <a:solidFill>
                  <a:srgbClr val="FFFF00"/>
                </a:solidFill>
              </a:rPr>
              <a:t>Living document (Reference)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9-  </a:t>
            </a:r>
            <a:r>
              <a:rPr lang="en-US" sz="2000" b="1" dirty="0">
                <a:solidFill>
                  <a:srgbClr val="FFFF00"/>
                </a:solidFill>
              </a:rPr>
              <a:t>Feature requests and discussions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10-  </a:t>
            </a:r>
            <a:r>
              <a:rPr lang="en-US" sz="2000" b="1" dirty="0">
                <a:solidFill>
                  <a:srgbClr val="FFFF00"/>
                </a:solidFill>
              </a:rPr>
              <a:t>Statistics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775984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S31: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CI Integration (Jenkins)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7753076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VCS (Git)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21A211-D73D-4C0C-7688-4D3F7E405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94" y="1358382"/>
            <a:ext cx="6907696" cy="353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645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091AC3-86CE-CFA6-1A37-7C019B4D3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56" y="1325480"/>
            <a:ext cx="6039373" cy="34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254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VCS &amp; CI/CD Tools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0AA664-D777-5413-B1B1-6F183E696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252" y="1472050"/>
            <a:ext cx="6756674" cy="316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19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S32: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CI Integration (GH Actions)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5522573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S34: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Connect with Database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9319302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355E6F-D24E-2878-6B66-C08789C161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53B4E3-37D9-8C47-9275-5A280B07B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989"/>
            <a:ext cx="9144000" cy="4965521"/>
          </a:xfrm>
          <a:prstGeom prst="rect">
            <a:avLst/>
          </a:prstGeom>
        </p:spPr>
      </p:pic>
      <p:sp>
        <p:nvSpPr>
          <p:cNvPr id="6" name="Google Shape;134;p13">
            <a:extLst>
              <a:ext uri="{FF2B5EF4-FFF2-40B4-BE49-F238E27FC236}">
                <a16:creationId xmlns:a16="http://schemas.microsoft.com/office/drawing/2014/main" id="{BB0E7824-C555-C356-BA3A-1C5E07CCEDBF}"/>
              </a:ext>
            </a:extLst>
          </p:cNvPr>
          <p:cNvSpPr txBox="1">
            <a:spLocks/>
          </p:cNvSpPr>
          <p:nvPr/>
        </p:nvSpPr>
        <p:spPr>
          <a:xfrm>
            <a:off x="394137" y="748102"/>
            <a:ext cx="8072050" cy="72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/>
              <a:t>Cypress Tutorial #35 by </a:t>
            </a:r>
            <a:r>
              <a:rPr lang="en-US" sz="2400" b="1" dirty="0" err="1"/>
              <a:t>AutomationCamp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62233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46020" y="1730279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Playback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Time Travel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Dom Inspection</a:t>
            </a:r>
            <a:endParaRPr lang="en-US" sz="28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3719546" y="1730279"/>
            <a:ext cx="4137785" cy="26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Network Requests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Console logs</a:t>
            </a: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Retries (Switch attempts)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78512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1119" y="234816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7" y="166065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3- siblings()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309688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5079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23439</TotalTime>
  <Words>1850</Words>
  <Application>Microsoft Office PowerPoint</Application>
  <PresentationFormat>On-screen Show (16:9)</PresentationFormat>
  <Paragraphs>380</Paragraphs>
  <Slides>88</Slides>
  <Notes>88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6" baseType="lpstr">
      <vt:lpstr>Montserrat</vt:lpstr>
      <vt:lpstr>Arial</vt:lpstr>
      <vt:lpstr>Lato</vt:lpstr>
      <vt:lpstr>Calibri</vt:lpstr>
      <vt:lpstr>IRANSansWeb</vt:lpstr>
      <vt:lpstr>Microsoft JhengHei UI</vt:lpstr>
      <vt:lpstr>Focus</vt:lpstr>
      <vt:lpstr>Bitmap Image</vt:lpstr>
      <vt:lpstr>Cypress Tutorial</vt:lpstr>
      <vt:lpstr>What is Cypress?</vt:lpstr>
      <vt:lpstr>Why Cypress?</vt:lpstr>
      <vt:lpstr>Limits</vt:lpstr>
      <vt:lpstr>Commands</vt:lpstr>
      <vt:lpstr>Cypress Tutorial S02:   Locate Elements</vt:lpstr>
      <vt:lpstr>S02 – Basic Syntax</vt:lpstr>
      <vt:lpstr>Relatives:</vt:lpstr>
      <vt:lpstr>Relatives:</vt:lpstr>
      <vt:lpstr>Ancestors:</vt:lpstr>
      <vt:lpstr>Descendant:</vt:lpstr>
      <vt:lpstr>Index:</vt:lpstr>
      <vt:lpstr>Filter:</vt:lpstr>
      <vt:lpstr>Traversal:</vt:lpstr>
      <vt:lpstr>Cypress Tutorial S03:   Mouse &amp; Keyboard Actions</vt:lpstr>
      <vt:lpstr>Keyboard Actions:</vt:lpstr>
      <vt:lpstr>Keyboard Actions:</vt:lpstr>
      <vt:lpstr>Keyboard Actions:</vt:lpstr>
      <vt:lpstr>Keyboard Actions:</vt:lpstr>
      <vt:lpstr>Mouse Actions:</vt:lpstr>
      <vt:lpstr>Cypress Tutorial S04:   Asynchronous | .then()</vt:lpstr>
      <vt:lpstr>What is Promise?</vt:lpstr>
      <vt:lpstr>Sync and Async</vt:lpstr>
      <vt:lpstr>Sync and Async</vt:lpstr>
      <vt:lpstr>.then()</vt:lpstr>
      <vt:lpstr>Usages of .then():</vt:lpstr>
      <vt:lpstr>Cypress Tutorial S05:   Interact with Elements 1</vt:lpstr>
      <vt:lpstr>Checkbox / Radio Button / Switch</vt:lpstr>
      <vt:lpstr>Checkbox / Radio Button / Switch</vt:lpstr>
      <vt:lpstr>Drop Down / Chips</vt:lpstr>
      <vt:lpstr>Cypress Tutorial S06:   Interact with Elements 2</vt:lpstr>
      <vt:lpstr>Interact With Elements 2:</vt:lpstr>
      <vt:lpstr>Cypress Tutorial S07:   Interact with Elements 3</vt:lpstr>
      <vt:lpstr>Cypress Tutorial S08:   Hooks</vt:lpstr>
      <vt:lpstr>Cypress Tutorial S09:   Cypress Version 10</vt:lpstr>
      <vt:lpstr>New Feature: Component Testing</vt:lpstr>
      <vt:lpstr>New Cypress App</vt:lpstr>
      <vt:lpstr>New Test Runner (Overview)</vt:lpstr>
      <vt:lpstr>New Test Runner (Logger) </vt:lpstr>
      <vt:lpstr>Files/Folders structure</vt:lpstr>
      <vt:lpstr>Cypress Tutorial S10:   Aliases ( .as() )</vt:lpstr>
      <vt:lpstr>Usages</vt:lpstr>
      <vt:lpstr>Cypress Tutorial S11:   Functions | Custom Commands</vt:lpstr>
      <vt:lpstr>Define Functions + Scope</vt:lpstr>
      <vt:lpstr>Custom Commands</vt:lpstr>
      <vt:lpstr>Type Declaration</vt:lpstr>
      <vt:lpstr>Multiple Commands Files</vt:lpstr>
      <vt:lpstr>Documentation</vt:lpstr>
      <vt:lpstr>Cypress Tutorial S13:   its()  ,  invoke()</vt:lpstr>
      <vt:lpstr>Cypress Tutorial S14, S15:   Assertions</vt:lpstr>
      <vt:lpstr>Bundled libraries</vt:lpstr>
      <vt:lpstr>Assertion categories</vt:lpstr>
      <vt:lpstr>Types of assertions:</vt:lpstr>
      <vt:lpstr>Cypress Tutorial S16:   iFrame</vt:lpstr>
      <vt:lpstr>Cypress Tutorial S17:   API Testing with Cypress</vt:lpstr>
      <vt:lpstr>API:</vt:lpstr>
      <vt:lpstr>API Test Automation</vt:lpstr>
      <vt:lpstr>Cypress Tutorial S18:   Handle cookies and storages Keep user logged in cy.session() Login/Logout programmatically (API) Multi session testing</vt:lpstr>
      <vt:lpstr>Cypress Tutorial S19:   Spy / Stub / Intercept / Mock</vt:lpstr>
      <vt:lpstr>Spy vs Stub:</vt:lpstr>
      <vt:lpstr>Cypress Tutorial S20:   DataDriven 1 - Fixtures</vt:lpstr>
      <vt:lpstr>Cypress Tutorial S21:   DataDriven 2 – Work with Files </vt:lpstr>
      <vt:lpstr>DDT2 – Work with Files:</vt:lpstr>
      <vt:lpstr>Cypress Tutorial S22:   Waits in Cypress</vt:lpstr>
      <vt:lpstr>Waits in Cypress</vt:lpstr>
      <vt:lpstr>Cypress Tutorial S23:   Debugging / Logging</vt:lpstr>
      <vt:lpstr>Cypress Tutorial S24:   Page Object Model</vt:lpstr>
      <vt:lpstr>What is POM?</vt:lpstr>
      <vt:lpstr>Why use POM?</vt:lpstr>
      <vt:lpstr>Cypress Tutorial S26:   Cucumber (BDD)</vt:lpstr>
      <vt:lpstr>Feature Request / Requirement</vt:lpstr>
      <vt:lpstr>Tech Lead</vt:lpstr>
      <vt:lpstr>Design and components</vt:lpstr>
      <vt:lpstr>Backend / API</vt:lpstr>
      <vt:lpstr>Frontend</vt:lpstr>
      <vt:lpstr>QA / Bug Report</vt:lpstr>
      <vt:lpstr>Automation</vt:lpstr>
      <vt:lpstr>Gherkin Syntax (cucumber)</vt:lpstr>
      <vt:lpstr>Bug report with Gherkin</vt:lpstr>
      <vt:lpstr>Benefits</vt:lpstr>
      <vt:lpstr>Cypress Tutorial S31:   CI Integration (Jenkins)</vt:lpstr>
      <vt:lpstr>VCS (Git)</vt:lpstr>
      <vt:lpstr>PowerPoint Presentation</vt:lpstr>
      <vt:lpstr>VCS &amp; CI/CD Tools</vt:lpstr>
      <vt:lpstr>Cypress Tutorial S32:   CI Integration (GH Actions)</vt:lpstr>
      <vt:lpstr>Cypress Tutorial S34:   Connect with Database</vt:lpstr>
      <vt:lpstr>PowerPoint Presentation</vt:lpstr>
      <vt:lpstr>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Tutorial</dc:title>
  <dc:creator>Mohammad Monfared</dc:creator>
  <cp:lastModifiedBy>Mohammad Monfared</cp:lastModifiedBy>
  <cp:revision>61</cp:revision>
  <dcterms:modified xsi:type="dcterms:W3CDTF">2023-09-16T19:33:15Z</dcterms:modified>
</cp:coreProperties>
</file>